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gf3gk2VqMg1k8ItStTJcLEmN+6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4" name="Google Shape;2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3" name="Google Shape;2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2" name="Google Shape;26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1" name="Google Shape;27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0" name="Google Shape;28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9" name="Google Shape;28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8" name="Google Shape;29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7" name="Google Shape;30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6" name="Google Shape;31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5" name="Google Shape;32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2" name="Google Shape;1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278b474a88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34" name="Google Shape;334;g278b474a88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3" name="Google Shape;34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0" name="Google Shape;19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9" name="Google Shape;19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7813775b9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8" name="Google Shape;208;g27813775b9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7" name="Google Shape;2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6" name="Google Shape;2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5" name="Google Shape;2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1"/>
          <p:cNvSpPr txBox="1"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/>
          <p:nvPr/>
        </p:nvSpPr>
        <p:spPr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 extrusionOk="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21"/>
          <p:cNvSpPr txBox="1">
            <a:spLocks noGrp="1"/>
          </p:cNvSpPr>
          <p:nvPr>
            <p:ph type="sldNum" idx="12"/>
          </p:nvPr>
        </p:nvSpPr>
        <p:spPr>
          <a:xfrm>
            <a:off x="423334" y="4529541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bijschrift">
  <p:cSld name="Titel en bijschrif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0"/>
          <p:cNvSpPr txBox="1"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0"/>
          <p:cNvSpPr txBox="1"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30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0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0"/>
          <p:cNvSpPr/>
          <p:nvPr/>
        </p:nvSpPr>
        <p:spPr>
          <a:xfrm rot="10800000" flipH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0"/>
          <p:cNvSpPr txBox="1">
            <a:spLocks noGrp="1"/>
          </p:cNvSpPr>
          <p:nvPr>
            <p:ph type="sldNum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eraat met bijschrift">
  <p:cSld name="Citeraat met bijschrif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1"/>
          <p:cNvSpPr txBox="1"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1"/>
          <p:cNvSpPr txBox="1">
            <a:spLocks noGrp="1"/>
          </p:cNvSpPr>
          <p:nvPr>
            <p:ph type="body" idx="1"/>
          </p:nvPr>
        </p:nvSpPr>
        <p:spPr>
          <a:xfrm>
            <a:off x="2415972" y="3505200"/>
            <a:ext cx="5653888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14" name="Google Shape;114;p31"/>
          <p:cNvSpPr txBox="1">
            <a:spLocks noGrp="1"/>
          </p:cNvSpPr>
          <p:nvPr>
            <p:ph type="body" idx="2"/>
          </p:nvPr>
        </p:nvSpPr>
        <p:spPr>
          <a:xfrm>
            <a:off x="1942415" y="4354046"/>
            <a:ext cx="6591985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31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31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1"/>
          <p:cNvSpPr/>
          <p:nvPr/>
        </p:nvSpPr>
        <p:spPr>
          <a:xfrm rot="10800000" flipH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1"/>
          <p:cNvSpPr txBox="1">
            <a:spLocks noGrp="1"/>
          </p:cNvSpPr>
          <p:nvPr>
            <p:ph type="sldNum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119" name="Google Shape;119;p31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nl-NL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nl-NL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amkaartje">
  <p:cSld name="Naamkaartj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2"/>
          <p:cNvSpPr txBox="1"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2"/>
          <p:cNvSpPr txBox="1">
            <a:spLocks noGrp="1"/>
          </p:cNvSpPr>
          <p:nvPr>
            <p:ph type="body" idx="1"/>
          </p:nvPr>
        </p:nvSpPr>
        <p:spPr>
          <a:xfrm>
            <a:off x="1942415" y="5181600"/>
            <a:ext cx="6591985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24" name="Google Shape;124;p32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2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2"/>
          <p:cNvSpPr/>
          <p:nvPr/>
        </p:nvSpPr>
        <p:spPr>
          <a:xfrm rot="10800000" flipH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2"/>
          <p:cNvSpPr txBox="1">
            <a:spLocks noGrp="1"/>
          </p:cNvSpPr>
          <p:nvPr>
            <p:ph type="sldNum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fferte naamkaartje">
  <p:cSld name="Offerte naamkaartj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3"/>
          <p:cNvSpPr txBox="1"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3"/>
          <p:cNvSpPr txBox="1">
            <a:spLocks noGrp="1"/>
          </p:cNvSpPr>
          <p:nvPr>
            <p:ph type="body" idx="1"/>
          </p:nvPr>
        </p:nvSpPr>
        <p:spPr>
          <a:xfrm>
            <a:off x="1942415" y="4343400"/>
            <a:ext cx="6688292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31" name="Google Shape;131;p33"/>
          <p:cNvSpPr txBox="1">
            <a:spLocks noGrp="1"/>
          </p:cNvSpPr>
          <p:nvPr>
            <p:ph type="body" idx="2"/>
          </p:nvPr>
        </p:nvSpPr>
        <p:spPr>
          <a:xfrm>
            <a:off x="1942415" y="5181600"/>
            <a:ext cx="6688292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32" name="Google Shape;132;p33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3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3"/>
          <p:cNvSpPr/>
          <p:nvPr/>
        </p:nvSpPr>
        <p:spPr>
          <a:xfrm rot="10800000" flipH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3"/>
          <p:cNvSpPr txBox="1">
            <a:spLocks noGrp="1"/>
          </p:cNvSpPr>
          <p:nvPr>
            <p:ph type="sldNum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136" name="Google Shape;136;p3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nl-NL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33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nl-NL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aar of onwaar">
  <p:cSld name="Waar of onwaar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4"/>
          <p:cNvSpPr txBox="1"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4"/>
          <p:cNvSpPr txBox="1">
            <a:spLocks noGrp="1"/>
          </p:cNvSpPr>
          <p:nvPr>
            <p:ph type="body" idx="1"/>
          </p:nvPr>
        </p:nvSpPr>
        <p:spPr>
          <a:xfrm>
            <a:off x="1942415" y="4343400"/>
            <a:ext cx="6591985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41" name="Google Shape;141;p34"/>
          <p:cNvSpPr txBox="1">
            <a:spLocks noGrp="1"/>
          </p:cNvSpPr>
          <p:nvPr>
            <p:ph type="body" idx="2"/>
          </p:nvPr>
        </p:nvSpPr>
        <p:spPr>
          <a:xfrm>
            <a:off x="1942415" y="5181600"/>
            <a:ext cx="6591985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42" name="Google Shape;142;p34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4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4"/>
          <p:cNvSpPr/>
          <p:nvPr/>
        </p:nvSpPr>
        <p:spPr>
          <a:xfrm rot="10800000" flipH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4"/>
          <p:cNvSpPr txBox="1">
            <a:spLocks noGrp="1"/>
          </p:cNvSpPr>
          <p:nvPr>
            <p:ph type="sldNum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5"/>
          <p:cNvSpPr txBox="1"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5"/>
          <p:cNvSpPr txBox="1">
            <a:spLocks noGrp="1"/>
          </p:cNvSpPr>
          <p:nvPr>
            <p:ph type="body" idx="1"/>
          </p:nvPr>
        </p:nvSpPr>
        <p:spPr>
          <a:xfrm rot="5400000">
            <a:off x="3295307" y="780707"/>
            <a:ext cx="3886200" cy="6591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49" name="Google Shape;149;p35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35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5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5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6"/>
          <p:cNvSpPr txBox="1">
            <a:spLocks noGrp="1"/>
          </p:cNvSpPr>
          <p:nvPr>
            <p:ph type="title"/>
          </p:nvPr>
        </p:nvSpPr>
        <p:spPr>
          <a:xfrm rot="5400000">
            <a:off x="5064693" y="2441248"/>
            <a:ext cx="5283817" cy="1656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6"/>
          <p:cNvSpPr txBox="1">
            <a:spLocks noGrp="1"/>
          </p:cNvSpPr>
          <p:nvPr>
            <p:ph type="body" idx="1"/>
          </p:nvPr>
        </p:nvSpPr>
        <p:spPr>
          <a:xfrm rot="5400000">
            <a:off x="1658681" y="911140"/>
            <a:ext cx="5283817" cy="4716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56" name="Google Shape;156;p36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6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6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6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body" idx="1"/>
          </p:nvPr>
        </p:nvSpPr>
        <p:spPr>
          <a:xfrm>
            <a:off x="1942415" y="2133600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2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/>
          <p:nvPr/>
        </p:nvSpPr>
        <p:spPr>
          <a:xfrm rot="10800000" flipH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3"/>
          <p:cNvSpPr txBox="1">
            <a:spLocks noGrp="1"/>
          </p:cNvSpPr>
          <p:nvPr>
            <p:ph type="sldNum" idx="12"/>
          </p:nvPr>
        </p:nvSpPr>
        <p:spPr>
          <a:xfrm>
            <a:off x="511228" y="3244140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1"/>
          </p:nvPr>
        </p:nvSpPr>
        <p:spPr>
          <a:xfrm>
            <a:off x="1942416" y="2136706"/>
            <a:ext cx="3197531" cy="376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body" idx="2"/>
          </p:nvPr>
        </p:nvSpPr>
        <p:spPr>
          <a:xfrm>
            <a:off x="5337307" y="2136706"/>
            <a:ext cx="3197093" cy="376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4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5"/>
          <p:cNvSpPr txBox="1"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2"/>
          </p:nvPr>
        </p:nvSpPr>
        <p:spPr>
          <a:xfrm>
            <a:off x="1942415" y="2802888"/>
            <a:ext cx="3197532" cy="310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body" idx="3"/>
          </p:nvPr>
        </p:nvSpPr>
        <p:spPr>
          <a:xfrm>
            <a:off x="5656154" y="2223398"/>
            <a:ext cx="2873239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4"/>
          </p:nvPr>
        </p:nvSpPr>
        <p:spPr>
          <a:xfrm>
            <a:off x="5333715" y="2799660"/>
            <a:ext cx="3195680" cy="3105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5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6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7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7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8"/>
          <p:cNvSpPr txBox="1"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8"/>
          <p:cNvSpPr txBox="1">
            <a:spLocks noGrp="1"/>
          </p:cNvSpPr>
          <p:nvPr>
            <p:ph type="body" idx="1"/>
          </p:nvPr>
        </p:nvSpPr>
        <p:spPr>
          <a:xfrm>
            <a:off x="4743494" y="446089"/>
            <a:ext cx="3790906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91" name="Google Shape;91;p28"/>
          <p:cNvSpPr txBox="1">
            <a:spLocks noGrp="1"/>
          </p:cNvSpPr>
          <p:nvPr>
            <p:ph type="body" idx="2"/>
          </p:nvPr>
        </p:nvSpPr>
        <p:spPr>
          <a:xfrm>
            <a:off x="1942415" y="1598613"/>
            <a:ext cx="2629584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28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8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8"/>
          <p:cNvSpPr/>
          <p:nvPr/>
        </p:nvSpPr>
        <p:spPr>
          <a:xfrm rot="10800000" flipH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8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9"/>
          <p:cNvSpPr txBox="1"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9"/>
          <p:cNvSpPr>
            <a:spLocks noGrp="1"/>
          </p:cNvSpPr>
          <p:nvPr>
            <p:ph type="pic" idx="2"/>
          </p:nvPr>
        </p:nvSpPr>
        <p:spPr>
          <a:xfrm>
            <a:off x="1942415" y="634965"/>
            <a:ext cx="6591985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29"/>
          <p:cNvSpPr txBox="1">
            <a:spLocks noGrp="1"/>
          </p:cNvSpPr>
          <p:nvPr>
            <p:ph type="body" idx="1"/>
          </p:nvPr>
        </p:nvSpPr>
        <p:spPr>
          <a:xfrm>
            <a:off x="1942415" y="5367338"/>
            <a:ext cx="6591985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29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9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9"/>
          <p:cNvSpPr/>
          <p:nvPr/>
        </p:nvSpPr>
        <p:spPr>
          <a:xfrm rot="10800000" flipH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9"/>
          <p:cNvSpPr txBox="1">
            <a:spLocks noGrp="1"/>
          </p:cNvSpPr>
          <p:nvPr>
            <p:ph type="sldNum" idx="12"/>
          </p:nvPr>
        </p:nvSpPr>
        <p:spPr>
          <a:xfrm>
            <a:off x="511228" y="4983088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0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7" name="Google Shape;7;p20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20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20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20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20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0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0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0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0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0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20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20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9;p20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20" name="Google Shape;20;p20"/>
            <p:cNvSpPr/>
            <p:nvPr/>
          </p:nvSpPr>
          <p:spPr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20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20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20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20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0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20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20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20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20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20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20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" name="Google Shape;32;p20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0"/>
          <p:cNvSpPr txBox="1"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dt" idx="10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ft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sldNum" idx="12"/>
          </p:nvPr>
        </p:nvSpPr>
        <p:spPr>
          <a:xfrm>
            <a:off x="511228" y="787783"/>
            <a:ext cx="58497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lzk6lM3T8MhZY4ZGyDPB2GEzUj70Sd9K/edit#gid=90300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lleybalmasterz.nl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>
            <a:spLocks noGrp="1"/>
          </p:cNvSpPr>
          <p:nvPr>
            <p:ph type="ctrTitle"/>
          </p:nvPr>
        </p:nvSpPr>
        <p:spPr>
          <a:xfrm>
            <a:off x="5333847" y="2840533"/>
            <a:ext cx="4114801" cy="286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Ouderavond</a:t>
            </a:r>
            <a:r>
              <a:rPr lang="nl-NL" sz="4800">
                <a:solidFill>
                  <a:schemeClr val="dk1"/>
                </a:solidFill>
              </a:rPr>
              <a:t> Jeugd VCO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165" name="Google Shape;165;p1"/>
          <p:cNvSpPr txBox="1">
            <a:spLocks noGrp="1"/>
          </p:cNvSpPr>
          <p:nvPr>
            <p:ph type="subTitle" idx="1"/>
          </p:nvPr>
        </p:nvSpPr>
        <p:spPr>
          <a:xfrm>
            <a:off x="5971842" y="5882280"/>
            <a:ext cx="2391108" cy="861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</a:pPr>
            <a:r>
              <a:rPr lang="nl-NL" sz="1400">
                <a:solidFill>
                  <a:schemeClr val="dk1"/>
                </a:solidFill>
              </a:rPr>
              <a:t>Jeugdcommissie VCO</a:t>
            </a:r>
            <a:endParaRPr sz="14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</a:pPr>
            <a:r>
              <a:rPr lang="nl-NL" sz="1400">
                <a:solidFill>
                  <a:schemeClr val="dk1"/>
                </a:solidFill>
              </a:rPr>
              <a:t>Augustus</a:t>
            </a:r>
            <a:r>
              <a:rPr lang="nl-NL" sz="1400" cap="none">
                <a:solidFill>
                  <a:schemeClr val="dk1"/>
                </a:solidFill>
              </a:rPr>
              <a:t> 202</a:t>
            </a:r>
            <a:r>
              <a:rPr lang="nl-NL" sz="1400">
                <a:solidFill>
                  <a:schemeClr val="dk1"/>
                </a:solidFill>
              </a:rPr>
              <a:t>3</a:t>
            </a:r>
            <a:endParaRPr/>
          </a:p>
        </p:txBody>
      </p:sp>
      <p:pic>
        <p:nvPicPr>
          <p:cNvPr id="166" name="Google Shape;166;p1" descr="Afbeelding met binnen, plafond, atletiekwedstrijd, sport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 l="35460" t="20601" r="24180"/>
          <a:stretch/>
        </p:blipFill>
        <p:spPr>
          <a:xfrm>
            <a:off x="0" y="0"/>
            <a:ext cx="5229072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7" name="Google Shape;167;p1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168" name="Google Shape;168;p1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169" name="Google Shape;169;p1"/>
            <p:cNvPicPr preferRelativeResize="0"/>
            <p:nvPr/>
          </p:nvPicPr>
          <p:blipFill rotWithShape="1">
            <a:blip r:embed="rId4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9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Rol van ouders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247" name="Google Shape;247;p9"/>
          <p:cNvSpPr txBox="1">
            <a:spLocks noGrp="1"/>
          </p:cNvSpPr>
          <p:nvPr>
            <p:ph type="body" idx="1"/>
          </p:nvPr>
        </p:nvSpPr>
        <p:spPr>
          <a:xfrm>
            <a:off x="1978710" y="1725861"/>
            <a:ext cx="6711654" cy="4663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Teamouder / contactpersoon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Teamschema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Vervoer naar wedstrijd (uit)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Scheidsrechter (thuis)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Tellen (thuis)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Coachen (uit en thuis) - als de trainer geen coach is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8" name="Google Shape;248;p9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249" name="Google Shape;249;p9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250" name="Google Shape;250;p9"/>
            <p:cNvPicPr preferRelativeResize="0"/>
            <p:nvPr/>
          </p:nvPicPr>
          <p:blipFill rotWithShape="1">
            <a:blip r:embed="rId3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Taken Teamouder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256" name="Google Shape;256;p10"/>
          <p:cNvSpPr txBox="1">
            <a:spLocks noGrp="1"/>
          </p:cNvSpPr>
          <p:nvPr>
            <p:ph type="body" idx="1"/>
          </p:nvPr>
        </p:nvSpPr>
        <p:spPr>
          <a:xfrm>
            <a:off x="1883972" y="1725861"/>
            <a:ext cx="6845357" cy="4663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Elk team bepaalt wie de teamouder wordt en geeft die door aan de jeugdcommissie.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teamouder coördineert takenverdeling en invulling van teamschema door alle ouders.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teamouder geeft vragen door aan jeugdcoördinatoren, bijvoorbeeld als er een invaller nodig is.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7" name="Google Shape;257;p10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258" name="Google Shape;258;p10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259" name="Google Shape;259;p10"/>
            <p:cNvPicPr preferRelativeResize="0"/>
            <p:nvPr/>
          </p:nvPicPr>
          <p:blipFill rotWithShape="1">
            <a:blip r:embed="rId3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1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Teamschema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265" name="Google Shape;265;p11"/>
          <p:cNvSpPr txBox="1">
            <a:spLocks noGrp="1"/>
          </p:cNvSpPr>
          <p:nvPr>
            <p:ph type="body" idx="1"/>
          </p:nvPr>
        </p:nvSpPr>
        <p:spPr>
          <a:xfrm>
            <a:off x="2039812" y="2022294"/>
            <a:ext cx="6711654" cy="4663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Ouders verdelen teamtaken onderling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Ouders vullen het </a:t>
            </a:r>
            <a:r>
              <a:rPr lang="nl-NL" sz="24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teamschema</a:t>
            </a: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met: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nl-NL" sz="2000" dirty="0"/>
              <a:t>Wedstrijddata, (vertrek)tijden en locaties (taak teamouder)</a:t>
            </a:r>
            <a:endParaRPr sz="2000" dirty="0"/>
          </a:p>
          <a:p>
            <a:pPr marL="80010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nl-NL" sz="2000" dirty="0"/>
              <a:t>Aanwezigheid spelers per wedstrijd</a:t>
            </a:r>
            <a:endParaRPr sz="2000" dirty="0"/>
          </a:p>
          <a:p>
            <a:pPr marL="80010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nl-NL" sz="2000" dirty="0"/>
              <a:t>Rijdende ouders (uit wedstrijd)</a:t>
            </a:r>
            <a:endParaRPr sz="2000" dirty="0"/>
          </a:p>
          <a:p>
            <a:pPr marL="80010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nl-NL" sz="2000" dirty="0"/>
              <a:t>Coach</a:t>
            </a:r>
            <a:endParaRPr sz="2000" dirty="0"/>
          </a:p>
          <a:p>
            <a:pPr marL="80010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nl-NL" sz="2000" dirty="0"/>
              <a:t>Teller (thuis wedstrijd)</a:t>
            </a:r>
            <a:endParaRPr sz="2000" dirty="0"/>
          </a:p>
          <a:p>
            <a:pPr marL="80010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nl-NL" sz="2000" dirty="0"/>
              <a:t>Scheidsrechter (thuis wedstrijd)</a:t>
            </a:r>
            <a:endParaRPr sz="2000" dirty="0"/>
          </a:p>
          <a:p>
            <a:pPr marL="742950" lvl="1" indent="-1841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6" name="Google Shape;266;p11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267" name="Google Shape;267;p11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268" name="Google Shape;268;p11"/>
            <p:cNvPicPr preferRelativeResize="0"/>
            <p:nvPr/>
          </p:nvPicPr>
          <p:blipFill rotWithShape="1">
            <a:blip r:embed="rId4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2"/>
          <p:cNvSpPr txBox="1">
            <a:spLocks noGrp="1"/>
          </p:cNvSpPr>
          <p:nvPr>
            <p:ph type="title"/>
          </p:nvPr>
        </p:nvSpPr>
        <p:spPr>
          <a:xfrm>
            <a:off x="1573061" y="578549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Vervoer naar </a:t>
            </a:r>
            <a:br>
              <a:rPr lang="nl-NL" sz="4400">
                <a:solidFill>
                  <a:schemeClr val="dk1"/>
                </a:solidFill>
              </a:rPr>
            </a:br>
            <a:r>
              <a:rPr lang="nl-NL" sz="4400">
                <a:solidFill>
                  <a:schemeClr val="dk1"/>
                </a:solidFill>
              </a:rPr>
              <a:t>wedstrijd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274" name="Google Shape;274;p12"/>
          <p:cNvSpPr txBox="1">
            <a:spLocks noGrp="1"/>
          </p:cNvSpPr>
          <p:nvPr>
            <p:ph type="body" idx="1"/>
          </p:nvPr>
        </p:nvSpPr>
        <p:spPr>
          <a:xfrm>
            <a:off x="1942415" y="2133600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Uiterlijk 30 min voor start van de wedstrijd aanwezig.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het Teamschema aangeven wie op welke wedstrijddagen gaat rijden. Er zijn vaak meerdere auto’s nodig.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Oude ballen meenemen uit VCO-rek.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5" name="Google Shape;275;p12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276" name="Google Shape;276;p12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277" name="Google Shape;277;p12"/>
            <p:cNvPicPr preferRelativeResize="0"/>
            <p:nvPr/>
          </p:nvPicPr>
          <p:blipFill rotWithShape="1">
            <a:blip r:embed="rId3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3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Scheidsrechter (1)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283" name="Google Shape;283;p13"/>
          <p:cNvSpPr txBox="1">
            <a:spLocks noGrp="1"/>
          </p:cNvSpPr>
          <p:nvPr>
            <p:ph type="body" idx="1"/>
          </p:nvPr>
        </p:nvSpPr>
        <p:spPr>
          <a:xfrm>
            <a:off x="1945201" y="1725861"/>
            <a:ext cx="7198799" cy="4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Ouders fluiten thuiswedstrijden van eigen jeugdteam.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Beginnende C-teams kunnen de eerste maanden gefloten worden door iemand van VCO.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 zijn 2-3 ouders per team nodig om te fluiten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Aan jeugdcommissie doorgeven wie fluiten voor de aanvraag van een </a:t>
            </a:r>
            <a:r>
              <a:rPr lang="nl-NL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Nevobo</a:t>
            </a: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nr.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84" name="Google Shape;284;p13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285" name="Google Shape;285;p13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286" name="Google Shape;286;p13"/>
            <p:cNvPicPr preferRelativeResize="0"/>
            <p:nvPr/>
          </p:nvPicPr>
          <p:blipFill rotWithShape="1">
            <a:blip r:embed="rId3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4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Scheidsrechter (2)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292" name="Google Shape;292;p14"/>
          <p:cNvSpPr txBox="1">
            <a:spLocks noGrp="1"/>
          </p:cNvSpPr>
          <p:nvPr>
            <p:ph type="body" idx="1"/>
          </p:nvPr>
        </p:nvSpPr>
        <p:spPr>
          <a:xfrm>
            <a:off x="1945201" y="1905000"/>
            <a:ext cx="7124371" cy="4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Licentie nodig en kennis van volleybalregels</a:t>
            </a:r>
            <a:endParaRPr dirty="0"/>
          </a:p>
          <a:p>
            <a:pPr marL="787400" lvl="1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r>
              <a:rPr lang="nl-NL" sz="2200" dirty="0"/>
              <a:t>Licentie is te behalen via de </a:t>
            </a:r>
            <a:r>
              <a:rPr lang="nl-NL" sz="2200" dirty="0" err="1"/>
              <a:t>Nevobo</a:t>
            </a:r>
            <a:r>
              <a:rPr lang="nl-NL" sz="2200" dirty="0"/>
              <a:t> site </a:t>
            </a:r>
            <a:r>
              <a:rPr lang="nl-NL" sz="2200" u="sng" dirty="0">
                <a:solidFill>
                  <a:schemeClr val="hlink"/>
                </a:solidFill>
                <a:hlinkClick r:id="rId3"/>
              </a:rPr>
              <a:t>www.volleybalmasterz.nl</a:t>
            </a:r>
            <a:endParaRPr sz="2200" dirty="0"/>
          </a:p>
          <a:p>
            <a:pPr marL="787400" lvl="1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r>
              <a:rPr lang="nl-NL" sz="2200" dirty="0"/>
              <a:t>VCO organiseert een training voor nieuwe scheidsrechters: 13 september</a:t>
            </a:r>
            <a:endParaRPr sz="1800" dirty="0"/>
          </a:p>
          <a:p>
            <a:pPr marL="787400" lvl="1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r>
              <a:rPr lang="nl-NL" sz="2200" dirty="0"/>
              <a:t>Nieuwe scheidsrechters krijgen begeleiding</a:t>
            </a:r>
            <a:endParaRPr sz="1800" dirty="0"/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3" name="Google Shape;293;p14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294" name="Google Shape;294;p14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295" name="Google Shape;295;p14"/>
            <p:cNvPicPr preferRelativeResize="0"/>
            <p:nvPr/>
          </p:nvPicPr>
          <p:blipFill rotWithShape="1">
            <a:blip r:embed="rId4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5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Scheidsrechter (3)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301" name="Google Shape;301;p15"/>
          <p:cNvSpPr txBox="1">
            <a:spLocks noGrp="1"/>
          </p:cNvSpPr>
          <p:nvPr>
            <p:ph type="body" idx="1"/>
          </p:nvPr>
        </p:nvSpPr>
        <p:spPr>
          <a:xfrm>
            <a:off x="1368166" y="1662332"/>
            <a:ext cx="7459050" cy="4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Een tablet met het Digitaal Wedstrijdformulier (DWF) op elk veld.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Het DWF wordt ingevuld door de coaches. Scheidsrechter controleert de gegevens voor en na de wedstrijd.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Hoogte van het net controleren.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aanwezige zaalwacht kan eventueel assisteren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 min voor start van de wedstrijd aanwezig.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2" name="Google Shape;302;p15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303" name="Google Shape;303;p15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304" name="Google Shape;304;p15"/>
            <p:cNvPicPr preferRelativeResize="0"/>
            <p:nvPr/>
          </p:nvPicPr>
          <p:blipFill rotWithShape="1">
            <a:blip r:embed="rId3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6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Teller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310" name="Google Shape;310;p16"/>
          <p:cNvSpPr txBox="1">
            <a:spLocks noGrp="1"/>
          </p:cNvSpPr>
          <p:nvPr>
            <p:ph type="body" idx="1"/>
          </p:nvPr>
        </p:nvSpPr>
        <p:spPr>
          <a:xfrm>
            <a:off x="1951931" y="1948689"/>
            <a:ext cx="6238452" cy="4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Bij thuiswedstrijden moet 1 ouder de stand van de wedstrijd bijhouden.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Uiterlijk 15 min voor start van de wedstrijd aanwezig.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1" name="Google Shape;311;p16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312" name="Google Shape;312;p16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313" name="Google Shape;313;p16"/>
            <p:cNvPicPr preferRelativeResize="0"/>
            <p:nvPr/>
          </p:nvPicPr>
          <p:blipFill rotWithShape="1">
            <a:blip r:embed="rId3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7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Coach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319" name="Google Shape;319;p17"/>
          <p:cNvSpPr txBox="1">
            <a:spLocks noGrp="1"/>
          </p:cNvSpPr>
          <p:nvPr>
            <p:ph type="body" idx="1"/>
          </p:nvPr>
        </p:nvSpPr>
        <p:spPr>
          <a:xfrm>
            <a:off x="1945201" y="1725861"/>
            <a:ext cx="6805394" cy="4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Soms door trainer, vaak door ouder(s). Er is 1 coach.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Coach zorgt dat de juiste spelers in het DWF ingevuld zijn.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Tijdens de wedstrijd stimuleren en motiveren van het team.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 bij de trainer wat de afspraken zijn met het team oa wisselbeleid en waar op te letten.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Belangrijk om positief en sportief te blijven!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0" name="Google Shape;320;p17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321" name="Google Shape;321;p17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322" name="Google Shape;322;p17"/>
            <p:cNvPicPr preferRelativeResize="0"/>
            <p:nvPr/>
          </p:nvPicPr>
          <p:blipFill rotWithShape="1">
            <a:blip r:embed="rId3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8"/>
          <p:cNvSpPr txBox="1">
            <a:spLocks noGrp="1"/>
          </p:cNvSpPr>
          <p:nvPr>
            <p:ph type="title"/>
          </p:nvPr>
        </p:nvSpPr>
        <p:spPr>
          <a:xfrm>
            <a:off x="1277400" y="523484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Vergeet niet...</a:t>
            </a:r>
            <a:endParaRPr sz="4800">
              <a:solidFill>
                <a:schemeClr val="dk1"/>
              </a:solidFill>
            </a:endParaRPr>
          </a:p>
        </p:txBody>
      </p:sp>
      <p:sp>
        <p:nvSpPr>
          <p:cNvPr id="328" name="Google Shape;328;p18"/>
          <p:cNvSpPr txBox="1">
            <a:spLocks noGrp="1"/>
          </p:cNvSpPr>
          <p:nvPr>
            <p:ph type="body" idx="1"/>
          </p:nvPr>
        </p:nvSpPr>
        <p:spPr>
          <a:xfrm>
            <a:off x="1031735" y="1985964"/>
            <a:ext cx="7459200" cy="47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41300" algn="ctr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SzPts val="1600"/>
              <a:buNone/>
            </a:pPr>
            <a:r>
              <a:rPr lang="nl-NL" sz="4400">
                <a:solidFill>
                  <a:schemeClr val="dk1"/>
                </a:solidFill>
              </a:rPr>
              <a:t>Winnen is leuk maar spelen met plezier is belangrijker!</a:t>
            </a:r>
            <a:endParaRPr sz="4400">
              <a:solidFill>
                <a:schemeClr val="dk1"/>
              </a:solidFill>
            </a:endParaRPr>
          </a:p>
        </p:txBody>
      </p:sp>
      <p:grpSp>
        <p:nvGrpSpPr>
          <p:cNvPr id="329" name="Google Shape;329;p18"/>
          <p:cNvGrpSpPr/>
          <p:nvPr/>
        </p:nvGrpSpPr>
        <p:grpSpPr>
          <a:xfrm>
            <a:off x="7267575" y="-47625"/>
            <a:ext cx="1578900" cy="1632900"/>
            <a:chOff x="7324725" y="0"/>
            <a:chExt cx="1578900" cy="1632900"/>
          </a:xfrm>
        </p:grpSpPr>
        <p:sp>
          <p:nvSpPr>
            <p:cNvPr id="330" name="Google Shape;330;p18"/>
            <p:cNvSpPr/>
            <p:nvPr/>
          </p:nvSpPr>
          <p:spPr>
            <a:xfrm>
              <a:off x="7324725" y="0"/>
              <a:ext cx="1578900" cy="1632900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331" name="Google Shape;331;p18"/>
            <p:cNvPicPr preferRelativeResize="0"/>
            <p:nvPr/>
          </p:nvPicPr>
          <p:blipFill rotWithShape="1">
            <a:blip r:embed="rId3">
              <a:alphaModFix/>
            </a:blip>
            <a:srcRect r="53356" b="-11037"/>
            <a:stretch/>
          </p:blipFill>
          <p:spPr>
            <a:xfrm>
              <a:off x="7324725" y="140584"/>
              <a:ext cx="1559700" cy="1428900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Agenda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175" name="Google Shape;175;p2"/>
          <p:cNvSpPr txBox="1">
            <a:spLocks noGrp="1"/>
          </p:cNvSpPr>
          <p:nvPr>
            <p:ph type="body" idx="1"/>
          </p:nvPr>
        </p:nvSpPr>
        <p:spPr>
          <a:xfrm>
            <a:off x="1942415" y="2133600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Voorstellen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Jeugdteams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Trainingen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Wedstrijden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Rol van ouders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Uitwisseling contactgegevens / afspraken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6" name="Google Shape;176;p2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177" name="Google Shape;177;p2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178" name="Google Shape;178;p2"/>
            <p:cNvPicPr preferRelativeResize="0"/>
            <p:nvPr/>
          </p:nvPicPr>
          <p:blipFill rotWithShape="1">
            <a:blip r:embed="rId3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78b474a88d_0_2"/>
          <p:cNvSpPr txBox="1">
            <a:spLocks noGrp="1"/>
          </p:cNvSpPr>
          <p:nvPr>
            <p:ph type="title"/>
          </p:nvPr>
        </p:nvSpPr>
        <p:spPr>
          <a:xfrm>
            <a:off x="1277400" y="523484"/>
            <a:ext cx="6589200" cy="12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Overleg per team</a:t>
            </a:r>
            <a:endParaRPr sz="4400">
              <a:solidFill>
                <a:schemeClr val="dk1"/>
              </a:solidFill>
            </a:endParaRPr>
          </a:p>
        </p:txBody>
      </p:sp>
      <p:sp>
        <p:nvSpPr>
          <p:cNvPr id="337" name="Google Shape;337;g278b474a88d_0_2"/>
          <p:cNvSpPr txBox="1">
            <a:spLocks noGrp="1"/>
          </p:cNvSpPr>
          <p:nvPr>
            <p:ph type="body" idx="1"/>
          </p:nvPr>
        </p:nvSpPr>
        <p:spPr>
          <a:xfrm>
            <a:off x="1031735" y="1985964"/>
            <a:ext cx="7459200" cy="47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41300" algn="ctr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SzPts val="1600"/>
              <a:buNone/>
            </a:pPr>
            <a:r>
              <a:rPr lang="nl-NL" sz="4400">
                <a:solidFill>
                  <a:schemeClr val="dk1"/>
                </a:solidFill>
              </a:rPr>
              <a:t>Uitwisseling contactgegevens </a:t>
            </a:r>
            <a:endParaRPr sz="4400">
              <a:solidFill>
                <a:schemeClr val="dk1"/>
              </a:solidFill>
            </a:endParaRPr>
          </a:p>
          <a:p>
            <a:pPr marL="342900" lvl="0" indent="-241300" algn="ctr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SzPts val="1600"/>
              <a:buNone/>
            </a:pPr>
            <a:r>
              <a:rPr lang="nl-NL" sz="4400">
                <a:solidFill>
                  <a:schemeClr val="dk1"/>
                </a:solidFill>
              </a:rPr>
              <a:t>+</a:t>
            </a:r>
            <a:endParaRPr sz="4400">
              <a:solidFill>
                <a:schemeClr val="dk1"/>
              </a:solidFill>
            </a:endParaRPr>
          </a:p>
          <a:p>
            <a:pPr marL="342900" lvl="0" indent="-241300" algn="ctr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SzPts val="1600"/>
              <a:buNone/>
            </a:pPr>
            <a:r>
              <a:rPr lang="nl-NL" sz="4400">
                <a:solidFill>
                  <a:schemeClr val="dk1"/>
                </a:solidFill>
              </a:rPr>
              <a:t>afspraken maken</a:t>
            </a:r>
            <a:endParaRPr sz="4400">
              <a:solidFill>
                <a:schemeClr val="dk1"/>
              </a:solidFill>
            </a:endParaRPr>
          </a:p>
        </p:txBody>
      </p:sp>
      <p:grpSp>
        <p:nvGrpSpPr>
          <p:cNvPr id="338" name="Google Shape;338;g278b474a88d_0_2"/>
          <p:cNvGrpSpPr/>
          <p:nvPr/>
        </p:nvGrpSpPr>
        <p:grpSpPr>
          <a:xfrm>
            <a:off x="7267575" y="-47625"/>
            <a:ext cx="1578900" cy="1632900"/>
            <a:chOff x="7324725" y="0"/>
            <a:chExt cx="1578900" cy="1632900"/>
          </a:xfrm>
        </p:grpSpPr>
        <p:sp>
          <p:nvSpPr>
            <p:cNvPr id="339" name="Google Shape;339;g278b474a88d_0_2"/>
            <p:cNvSpPr/>
            <p:nvPr/>
          </p:nvSpPr>
          <p:spPr>
            <a:xfrm>
              <a:off x="7324725" y="0"/>
              <a:ext cx="1578900" cy="1632900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340" name="Google Shape;340;g278b474a88d_0_2"/>
            <p:cNvPicPr preferRelativeResize="0"/>
            <p:nvPr/>
          </p:nvPicPr>
          <p:blipFill rotWithShape="1">
            <a:blip r:embed="rId3">
              <a:alphaModFix/>
            </a:blip>
            <a:srcRect r="53356" b="-11037"/>
            <a:stretch/>
          </p:blipFill>
          <p:spPr>
            <a:xfrm>
              <a:off x="7324725" y="140584"/>
              <a:ext cx="1559700" cy="1428900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9"/>
          <p:cNvSpPr txBox="1">
            <a:spLocks noGrp="1"/>
          </p:cNvSpPr>
          <p:nvPr>
            <p:ph type="ctrTitle"/>
          </p:nvPr>
        </p:nvSpPr>
        <p:spPr>
          <a:xfrm>
            <a:off x="5810097" y="1311771"/>
            <a:ext cx="4114801" cy="286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VRAGEN?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pic>
        <p:nvPicPr>
          <p:cNvPr id="346" name="Google Shape;346;p19" descr="Afbeelding met binnen, plafond, atletiekwedstrijd, sport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 l="35460" t="20601" r="24180"/>
          <a:stretch/>
        </p:blipFill>
        <p:spPr>
          <a:xfrm>
            <a:off x="0" y="0"/>
            <a:ext cx="5229072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7" name="Google Shape;347;p19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348" name="Google Shape;348;p19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349" name="Google Shape;349;p19"/>
            <p:cNvPicPr preferRelativeResize="0"/>
            <p:nvPr/>
          </p:nvPicPr>
          <p:blipFill rotWithShape="1">
            <a:blip r:embed="rId4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lang="nl-NL" sz="4000">
                <a:solidFill>
                  <a:schemeClr val="dk1"/>
                </a:solidFill>
              </a:rPr>
              <a:t>Voorstellen: wie doet </a:t>
            </a: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lang="nl-NL" sz="4000">
                <a:solidFill>
                  <a:schemeClr val="dk1"/>
                </a:solidFill>
              </a:rPr>
              <a:t>wat binnen VCO </a:t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184" name="Google Shape;184;p3"/>
          <p:cNvSpPr txBox="1">
            <a:spLocks noGrp="1"/>
          </p:cNvSpPr>
          <p:nvPr>
            <p:ph type="body" idx="1"/>
          </p:nvPr>
        </p:nvSpPr>
        <p:spPr>
          <a:xfrm>
            <a:off x="1942415" y="2456268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Trainer: wekelijkse zaken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Jeugdcommissie VCO: organisatie/praktische zaken ABC-Jeugd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Bestuur : algemene beleidszaken / T-shirts / inschrijving / nieuwsbrieven etc..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Vertrouwenspersoon : Monique Blom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5" name="Google Shape;185;p3"/>
          <p:cNvGrpSpPr/>
          <p:nvPr/>
        </p:nvGrpSpPr>
        <p:grpSpPr>
          <a:xfrm>
            <a:off x="7267575" y="-47625"/>
            <a:ext cx="1578900" cy="1632900"/>
            <a:chOff x="7324725" y="0"/>
            <a:chExt cx="1578900" cy="1632900"/>
          </a:xfrm>
        </p:grpSpPr>
        <p:sp>
          <p:nvSpPr>
            <p:cNvPr id="186" name="Google Shape;186;p3"/>
            <p:cNvSpPr/>
            <p:nvPr/>
          </p:nvSpPr>
          <p:spPr>
            <a:xfrm>
              <a:off x="7324725" y="0"/>
              <a:ext cx="1578900" cy="1632900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187" name="Google Shape;187;p3"/>
            <p:cNvPicPr preferRelativeResize="0"/>
            <p:nvPr/>
          </p:nvPicPr>
          <p:blipFill rotWithShape="1">
            <a:blip r:embed="rId3">
              <a:alphaModFix/>
            </a:blip>
            <a:srcRect r="53356" b="-11037"/>
            <a:stretch/>
          </p:blipFill>
          <p:spPr>
            <a:xfrm>
              <a:off x="7324725" y="140584"/>
              <a:ext cx="1559700" cy="1428900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lang="nl-NL" sz="4000">
                <a:solidFill>
                  <a:schemeClr val="dk1"/>
                </a:solidFill>
              </a:rPr>
              <a:t>Jeugdteams</a:t>
            </a:r>
            <a:br>
              <a:rPr lang="nl-NL" sz="4000">
                <a:solidFill>
                  <a:schemeClr val="dk1"/>
                </a:solidFill>
              </a:rPr>
            </a:br>
            <a:endParaRPr sz="4000">
              <a:solidFill>
                <a:schemeClr val="dk1"/>
              </a:solidFill>
            </a:endParaRPr>
          </a:p>
        </p:txBody>
      </p:sp>
      <p:sp>
        <p:nvSpPr>
          <p:cNvPr id="193" name="Google Shape;193;p4"/>
          <p:cNvSpPr txBox="1">
            <a:spLocks noGrp="1"/>
          </p:cNvSpPr>
          <p:nvPr>
            <p:ph type="body" idx="1"/>
          </p:nvPr>
        </p:nvSpPr>
        <p:spPr>
          <a:xfrm>
            <a:off x="1942415" y="2133600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MA1, MA2, JA1			16 - 18 jaar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JB1, MB1, MB2, MB3, MB4 	14 - 16 jaar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MC1, MC2, MC3			12 - 14 jaar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Mini’s		 		 7 - 12 jaar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4" name="Google Shape;194;p4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195" name="Google Shape;195;p4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196" name="Google Shape;196;p4"/>
            <p:cNvPicPr preferRelativeResize="0"/>
            <p:nvPr/>
          </p:nvPicPr>
          <p:blipFill rotWithShape="1">
            <a:blip r:embed="rId3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Trainingen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202" name="Google Shape;202;p5"/>
          <p:cNvSpPr txBox="1">
            <a:spLocks noGrp="1"/>
          </p:cNvSpPr>
          <p:nvPr>
            <p:ph type="body" idx="1"/>
          </p:nvPr>
        </p:nvSpPr>
        <p:spPr>
          <a:xfrm>
            <a:off x="2030819" y="2116428"/>
            <a:ext cx="6666614" cy="4277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Teamindeling naar leeftijd en ervaring in A-, B- of C-teams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 1 x per week.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2de training: binnenkort meer info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Afwezigheid op tijd doorgeven aan trainer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 tijd aanwezig en eigen veld opbouwen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3" name="Google Shape;203;p5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204" name="Google Shape;204;p5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205" name="Google Shape;205;p5"/>
            <p:cNvPicPr preferRelativeResize="0"/>
            <p:nvPr/>
          </p:nvPicPr>
          <p:blipFill rotWithShape="1">
            <a:blip r:embed="rId3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7813775b96_1_0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200" cy="12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Trainers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211" name="Google Shape;211;g27813775b96_1_0"/>
          <p:cNvSpPr txBox="1">
            <a:spLocks noGrp="1"/>
          </p:cNvSpPr>
          <p:nvPr>
            <p:ph type="body" idx="1"/>
          </p:nvPr>
        </p:nvSpPr>
        <p:spPr>
          <a:xfrm>
            <a:off x="2030825" y="1585275"/>
            <a:ext cx="6666600" cy="48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Alle trainers zijn vrijwilligers - ouders, senior of jeugdspelers.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VCO heeft in juni en augustus een trainersworkshop gehouden.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Begeleiding door o.a ervaren trainers en vertrouwenspersoon.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Trainers maken afspraken met team o.a over wisselbeleid.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zijn altijd op zoek naar trainers!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2" name="Google Shape;212;g27813775b96_1_0"/>
          <p:cNvGrpSpPr/>
          <p:nvPr/>
        </p:nvGrpSpPr>
        <p:grpSpPr>
          <a:xfrm>
            <a:off x="7267575" y="-47625"/>
            <a:ext cx="1578900" cy="1632900"/>
            <a:chOff x="7324725" y="0"/>
            <a:chExt cx="1578900" cy="1632900"/>
          </a:xfrm>
        </p:grpSpPr>
        <p:sp>
          <p:nvSpPr>
            <p:cNvPr id="213" name="Google Shape;213;g27813775b96_1_0"/>
            <p:cNvSpPr/>
            <p:nvPr/>
          </p:nvSpPr>
          <p:spPr>
            <a:xfrm>
              <a:off x="7324725" y="0"/>
              <a:ext cx="1578900" cy="1632900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214" name="Google Shape;214;g27813775b96_1_0"/>
            <p:cNvPicPr preferRelativeResize="0"/>
            <p:nvPr/>
          </p:nvPicPr>
          <p:blipFill rotWithShape="1">
            <a:blip r:embed="rId3">
              <a:alphaModFix/>
            </a:blip>
            <a:srcRect r="53356" b="-11024"/>
            <a:stretch/>
          </p:blipFill>
          <p:spPr>
            <a:xfrm>
              <a:off x="7324725" y="140584"/>
              <a:ext cx="1559700" cy="1428900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6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Competitie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220" name="Google Shape;220;p6"/>
          <p:cNvSpPr txBox="1">
            <a:spLocks noGrp="1"/>
          </p:cNvSpPr>
          <p:nvPr>
            <p:ph type="body" idx="1"/>
          </p:nvPr>
        </p:nvSpPr>
        <p:spPr>
          <a:xfrm>
            <a:off x="1406900" y="1702676"/>
            <a:ext cx="7158900" cy="45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Wedstrijd T-shirts: er zijn nieuwe besteld, nieuwe leden bestellen de t-shirts op de website.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Competitierooster op Nevobo app ‘Mijn volleybal’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Jeugd speelt najaar + voorjaar competitie. Na kerst worden nieuwe pools gemaakt.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Nieuwe leden zonder ervaring die later in het seizoen komen, trainen eerst een aantal maanden mee, daarna mogen ze competitie spelen.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1" name="Google Shape;221;p6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222" name="Google Shape;222;p6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223" name="Google Shape;223;p6"/>
            <p:cNvPicPr preferRelativeResize="0"/>
            <p:nvPr/>
          </p:nvPicPr>
          <p:blipFill rotWithShape="1">
            <a:blip r:embed="rId3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7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Spelerskaarten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229" name="Google Shape;229;p7"/>
          <p:cNvSpPr txBox="1">
            <a:spLocks noGrp="1"/>
          </p:cNvSpPr>
          <p:nvPr>
            <p:ph type="body" idx="1"/>
          </p:nvPr>
        </p:nvSpPr>
        <p:spPr>
          <a:xfrm>
            <a:off x="1942415" y="2133600"/>
            <a:ext cx="6591985" cy="4384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Digitale spelerskaarten van de </a:t>
            </a:r>
            <a:r>
              <a:rPr lang="nl-NL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Nevobo</a:t>
            </a: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(sinds vorig seizoen)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Foto inleveren bij de ledenadministratie</a:t>
            </a:r>
            <a:endParaRPr dirty="0"/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Dispensatiespelers max 2 per team: 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7470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Ø"/>
            </a:pPr>
            <a:r>
              <a:rPr lang="nl-NL" sz="2000" dirty="0"/>
              <a:t>Jongens die in meisjesteam spelen (B en C teams)</a:t>
            </a:r>
            <a:endParaRPr sz="2000" dirty="0"/>
          </a:p>
          <a:p>
            <a:pPr marL="77470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Ø"/>
            </a:pPr>
            <a:r>
              <a:rPr lang="nl-NL" sz="2000" dirty="0"/>
              <a:t>Spelers die ouder zijn dan leeftijdscategorie (ABC)</a:t>
            </a:r>
            <a:endParaRPr sz="2000" dirty="0"/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0" name="Google Shape;230;p7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231" name="Google Shape;231;p7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232" name="Google Shape;232;p7"/>
            <p:cNvPicPr preferRelativeResize="0"/>
            <p:nvPr/>
          </p:nvPicPr>
          <p:blipFill rotWithShape="1">
            <a:blip r:embed="rId3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8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nl-NL" sz="4400">
                <a:solidFill>
                  <a:schemeClr val="dk1"/>
                </a:solidFill>
              </a:rPr>
              <a:t>Wedstrijden</a:t>
            </a:r>
            <a:br>
              <a:rPr lang="nl-NL" sz="4800">
                <a:solidFill>
                  <a:schemeClr val="dk1"/>
                </a:solidFill>
              </a:rPr>
            </a:br>
            <a:endParaRPr sz="4800">
              <a:solidFill>
                <a:schemeClr val="dk1"/>
              </a:solidFill>
            </a:endParaRPr>
          </a:p>
        </p:txBody>
      </p:sp>
      <p:sp>
        <p:nvSpPr>
          <p:cNvPr id="238" name="Google Shape;238;p8"/>
          <p:cNvSpPr txBox="1">
            <a:spLocks noGrp="1"/>
          </p:cNvSpPr>
          <p:nvPr>
            <p:ph type="body" idx="1"/>
          </p:nvPr>
        </p:nvSpPr>
        <p:spPr>
          <a:xfrm>
            <a:off x="1464966" y="1725861"/>
            <a:ext cx="7540811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Aanwezigheid bij wedstrijd: minimaal 30 min voor start van de wedstrijd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Bij een thuiswedstrijd, moet het team (in wedstrijdtenue), de coach en de scheidsrechter 30 min voor aanvang aanwezig zijn om alles klaar te zetten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Bij een thuiswedstrijd, is er altijd een zaalwacht van VCO aanwezig die kan helpen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9" name="Google Shape;239;p8"/>
          <p:cNvGrpSpPr/>
          <p:nvPr/>
        </p:nvGrpSpPr>
        <p:grpSpPr>
          <a:xfrm>
            <a:off x="7267575" y="-47625"/>
            <a:ext cx="1578752" cy="1632902"/>
            <a:chOff x="7324725" y="0"/>
            <a:chExt cx="1578752" cy="1632902"/>
          </a:xfrm>
        </p:grpSpPr>
        <p:sp>
          <p:nvSpPr>
            <p:cNvPr id="240" name="Google Shape;240;p8"/>
            <p:cNvSpPr/>
            <p:nvPr/>
          </p:nvSpPr>
          <p:spPr>
            <a:xfrm>
              <a:off x="7324725" y="0"/>
              <a:ext cx="1578752" cy="1632902"/>
            </a:xfrm>
            <a:prstGeom prst="ellipse">
              <a:avLst/>
            </a:prstGeom>
            <a:solidFill>
              <a:schemeClr val="lt1"/>
            </a:solidFill>
            <a:ln w="19050" cap="rnd" cmpd="sng">
              <a:solidFill>
                <a:srgbClr val="B2770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entury Gothic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pic>
          <p:nvPicPr>
            <p:cNvPr id="241" name="Google Shape;241;p8"/>
            <p:cNvPicPr preferRelativeResize="0"/>
            <p:nvPr/>
          </p:nvPicPr>
          <p:blipFill rotWithShape="1">
            <a:blip r:embed="rId3">
              <a:alphaModFix/>
            </a:blip>
            <a:srcRect t="-1" r="53355" b="-11029"/>
            <a:stretch/>
          </p:blipFill>
          <p:spPr>
            <a:xfrm>
              <a:off x="7324725" y="140584"/>
              <a:ext cx="1559641" cy="1428789"/>
            </a:xfrm>
            <a:prstGeom prst="ellipse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784</Words>
  <Application>Microsoft Office PowerPoint</Application>
  <PresentationFormat>Diavoorstelling (4:3)</PresentationFormat>
  <Paragraphs>105</Paragraphs>
  <Slides>21</Slides>
  <Notes>21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6" baseType="lpstr">
      <vt:lpstr>Arial</vt:lpstr>
      <vt:lpstr>Wingdings</vt:lpstr>
      <vt:lpstr>Noto Sans Symbols</vt:lpstr>
      <vt:lpstr>Century Gothic</vt:lpstr>
      <vt:lpstr>Sliert</vt:lpstr>
      <vt:lpstr>Ouderavond Jeugd VCO </vt:lpstr>
      <vt:lpstr>Agenda </vt:lpstr>
      <vt:lpstr>Voorstellen: wie doet  wat binnen VCO </vt:lpstr>
      <vt:lpstr>Jeugdteams </vt:lpstr>
      <vt:lpstr>Trainingen </vt:lpstr>
      <vt:lpstr>Trainers </vt:lpstr>
      <vt:lpstr>Competitie </vt:lpstr>
      <vt:lpstr>Spelerskaarten </vt:lpstr>
      <vt:lpstr>Wedstrijden </vt:lpstr>
      <vt:lpstr>Rol van ouders </vt:lpstr>
      <vt:lpstr>Taken Teamouder </vt:lpstr>
      <vt:lpstr>Teamschema </vt:lpstr>
      <vt:lpstr>Vervoer naar  wedstrijd </vt:lpstr>
      <vt:lpstr>Scheidsrechter (1) </vt:lpstr>
      <vt:lpstr>Scheidsrechter (2) </vt:lpstr>
      <vt:lpstr>Scheidsrechter (3) </vt:lpstr>
      <vt:lpstr>Teller </vt:lpstr>
      <vt:lpstr>Coach </vt:lpstr>
      <vt:lpstr>Vergeet niet...</vt:lpstr>
      <vt:lpstr>Overleg per team</vt:lpstr>
      <vt:lpstr>VRAGEN?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Ouderavond Jeugd VCO </dc:title>
  <dc:creator>Thalia Romaní de Wit</dc:creator>
  <cp:lastModifiedBy>Conny Hoekstra</cp:lastModifiedBy>
  <cp:revision>2</cp:revision>
  <dcterms:modified xsi:type="dcterms:W3CDTF">2023-09-09T20:49:15Z</dcterms:modified>
</cp:coreProperties>
</file>